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6858000" cy="9906000" type="A4"/>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6AD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77" autoAdjust="0"/>
    <p:restoredTop sz="94660"/>
  </p:normalViewPr>
  <p:slideViewPr>
    <p:cSldViewPr snapToGrid="0" showGuides="1">
      <p:cViewPr varScale="1">
        <p:scale>
          <a:sx n="94" d="100"/>
          <a:sy n="94" d="100"/>
        </p:scale>
        <p:origin x="498" y="84"/>
      </p:cViewPr>
      <p:guideLst>
        <p:guide orient="horz" pos="312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6FE000A0-CD49-C615-99A6-4B48246954EE}"/>
              </a:ext>
            </a:extLst>
          </p:cNvPr>
          <p:cNvSpPr txBox="1"/>
          <p:nvPr userDrawn="1"/>
        </p:nvSpPr>
        <p:spPr>
          <a:xfrm>
            <a:off x="4605516" y="3345886"/>
            <a:ext cx="2258722" cy="307777"/>
          </a:xfrm>
          <a:prstGeom prst="rect">
            <a:avLst/>
          </a:prstGeom>
          <a:noFill/>
        </p:spPr>
        <p:txBody>
          <a:bodyPr wrap="square" rtlCol="0">
            <a:spAutoFit/>
          </a:bodyPr>
          <a:lstStyle/>
          <a:p>
            <a:pPr algn="r"/>
            <a:r>
              <a:rPr lang="de-CH" sz="1400" dirty="0">
                <a:solidFill>
                  <a:schemeClr val="bg1"/>
                </a:solidFill>
                <a:latin typeface="Century Gothic" panose="020B0502020202020204" pitchFamily="34" charset="0"/>
                <a:ea typeface="Helvetica Neue Light" panose="02000403000000020004" pitchFamily="2" charset="0"/>
              </a:rPr>
              <a:t>www.vsgwigoltingen.ch</a:t>
            </a:r>
            <a:endParaRPr lang="de-CH" sz="1400" dirty="0">
              <a:solidFill>
                <a:schemeClr val="bg1"/>
              </a:solidFill>
              <a:latin typeface="Century Gothic" panose="020B0502020202020204" pitchFamily="34" charset="0"/>
              <a:ea typeface="Helvetica Neue UltraLight" panose="02000206000000020004" pitchFamily="2" charset="0"/>
            </a:endParaRPr>
          </a:p>
        </p:txBody>
      </p:sp>
    </p:spTree>
    <p:extLst>
      <p:ext uri="{BB962C8B-B14F-4D97-AF65-F5344CB8AC3E}">
        <p14:creationId xmlns:p14="http://schemas.microsoft.com/office/powerpoint/2010/main" val="2408777827"/>
      </p:ext>
    </p:extLst>
  </p:cSld>
  <p:clrMapOvr>
    <a:masterClrMapping/>
  </p:clrMapOvr>
  <p:extLst>
    <p:ext uri="{DCECCB84-F9BA-43D5-87BE-67443E8EF086}">
      <p15:sldGuideLst xmlns:p15="http://schemas.microsoft.com/office/powerpoint/2012/main">
        <p15:guide id="1" orient="horz" pos="3120" userDrawn="1">
          <p15:clr>
            <a:srgbClr val="FBAE40"/>
          </p15:clr>
        </p15:guide>
        <p15:guide id="2" pos="216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0" name="Grafik 19"/>
          <p:cNvPicPr>
            <a:picLocks noChangeAspect="1"/>
          </p:cNvPicPr>
          <p:nvPr userDrawn="1"/>
        </p:nvPicPr>
        <p:blipFill rotWithShape="1">
          <a:blip r:embed="rId3" cstate="print">
            <a:extLst>
              <a:ext uri="{28A0092B-C50C-407E-A947-70E740481C1C}">
                <a14:useLocalDpi xmlns:a14="http://schemas.microsoft.com/office/drawing/2010/main" val="0"/>
              </a:ext>
            </a:extLst>
          </a:blip>
          <a:srcRect l="2" r="31616"/>
          <a:stretch/>
        </p:blipFill>
        <p:spPr>
          <a:xfrm>
            <a:off x="-1" y="802265"/>
            <a:ext cx="1810805" cy="1894618"/>
          </a:xfrm>
          <a:prstGeom prst="rect">
            <a:avLst/>
          </a:prstGeom>
        </p:spPr>
      </p:pic>
      <p:pic>
        <p:nvPicPr>
          <p:cNvPr id="8" name="Grafik 7">
            <a:extLst>
              <a:ext uri="{FF2B5EF4-FFF2-40B4-BE49-F238E27FC236}">
                <a16:creationId xmlns:a16="http://schemas.microsoft.com/office/drawing/2014/main" id="{0FEBC90F-8C64-B2BC-4FDC-03B286B52E0B}"/>
              </a:ext>
            </a:extLst>
          </p:cNvPr>
          <p:cNvPicPr>
            <a:picLocks noChangeAspect="1"/>
          </p:cNvPicPr>
          <p:nvPr userDrawn="1"/>
        </p:nvPicPr>
        <p:blipFill>
          <a:blip r:embed="rId4"/>
          <a:stretch>
            <a:fillRect/>
          </a:stretch>
        </p:blipFill>
        <p:spPr>
          <a:xfrm>
            <a:off x="5093568" y="115684"/>
            <a:ext cx="1665211" cy="510117"/>
          </a:xfrm>
          <a:prstGeom prst="rect">
            <a:avLst/>
          </a:prstGeom>
        </p:spPr>
      </p:pic>
      <p:sp>
        <p:nvSpPr>
          <p:cNvPr id="9" name="Rechteck 8">
            <a:extLst>
              <a:ext uri="{FF2B5EF4-FFF2-40B4-BE49-F238E27FC236}">
                <a16:creationId xmlns:a16="http://schemas.microsoft.com/office/drawing/2014/main" id="{A94B915E-F555-7D00-68E6-37EAE900A88B}"/>
              </a:ext>
            </a:extLst>
          </p:cNvPr>
          <p:cNvSpPr/>
          <p:nvPr userDrawn="1"/>
        </p:nvSpPr>
        <p:spPr>
          <a:xfrm>
            <a:off x="0" y="2689883"/>
            <a:ext cx="6858000" cy="975968"/>
          </a:xfrm>
          <a:prstGeom prst="rect">
            <a:avLst/>
          </a:prstGeom>
          <a:solidFill>
            <a:srgbClr val="01AD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CH" dirty="0">
              <a:latin typeface="Helvetica Neue UltraLight" panose="02000206000000020004" pitchFamily="2" charset="0"/>
              <a:ea typeface="Helvetica Neue UltraLight" panose="02000206000000020004" pitchFamily="2" charset="0"/>
            </a:endParaRPr>
          </a:p>
        </p:txBody>
      </p:sp>
      <p:sp>
        <p:nvSpPr>
          <p:cNvPr id="10" name="Rechteck 9">
            <a:extLst>
              <a:ext uri="{FF2B5EF4-FFF2-40B4-BE49-F238E27FC236}">
                <a16:creationId xmlns:a16="http://schemas.microsoft.com/office/drawing/2014/main" id="{170B6408-5094-5D18-B1FA-5D7E81C3A77B}"/>
              </a:ext>
            </a:extLst>
          </p:cNvPr>
          <p:cNvSpPr/>
          <p:nvPr userDrawn="1"/>
        </p:nvSpPr>
        <p:spPr>
          <a:xfrm>
            <a:off x="-1" y="8704873"/>
            <a:ext cx="6858000" cy="1201127"/>
          </a:xfrm>
          <a:prstGeom prst="rect">
            <a:avLst/>
          </a:prstGeom>
          <a:solidFill>
            <a:srgbClr val="F1859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CH" dirty="0">
              <a:latin typeface="Helvetica Neue UltraLight" panose="02000206000000020004" pitchFamily="2" charset="0"/>
              <a:ea typeface="Helvetica Neue UltraLight" panose="02000206000000020004" pitchFamily="2" charset="0"/>
            </a:endParaRPr>
          </a:p>
        </p:txBody>
      </p:sp>
      <p:sp>
        <p:nvSpPr>
          <p:cNvPr id="11" name="Textfeld 10">
            <a:extLst>
              <a:ext uri="{FF2B5EF4-FFF2-40B4-BE49-F238E27FC236}">
                <a16:creationId xmlns:a16="http://schemas.microsoft.com/office/drawing/2014/main" id="{074E5AD1-B4ED-33DC-B26F-0156B2A45E90}"/>
              </a:ext>
            </a:extLst>
          </p:cNvPr>
          <p:cNvSpPr txBox="1"/>
          <p:nvPr userDrawn="1"/>
        </p:nvSpPr>
        <p:spPr>
          <a:xfrm>
            <a:off x="1236601" y="9043826"/>
            <a:ext cx="2238929" cy="523220"/>
          </a:xfrm>
          <a:prstGeom prst="rect">
            <a:avLst/>
          </a:prstGeom>
          <a:noFill/>
        </p:spPr>
        <p:txBody>
          <a:bodyPr wrap="square" rtlCol="0">
            <a:spAutoFit/>
          </a:bodyPr>
          <a:lstStyle/>
          <a:p>
            <a:r>
              <a:rPr lang="de-CH" sz="1400" i="1" dirty="0">
                <a:solidFill>
                  <a:schemeClr val="bg1"/>
                </a:solidFill>
                <a:latin typeface="Century Gothic" panose="020B0502020202020204" pitchFamily="34" charset="0"/>
                <a:ea typeface="Helvetica Neue Light" panose="02000403000000020004" pitchFamily="2" charset="0"/>
              </a:rPr>
              <a:t>Wir freuen uns, </a:t>
            </a:r>
          </a:p>
          <a:p>
            <a:r>
              <a:rPr lang="de-CH" sz="1400" i="1" dirty="0">
                <a:solidFill>
                  <a:schemeClr val="bg1"/>
                </a:solidFill>
                <a:latin typeface="Century Gothic" panose="020B0502020202020204" pitchFamily="34" charset="0"/>
                <a:ea typeface="Helvetica Neue Light" panose="02000403000000020004" pitchFamily="2" charset="0"/>
              </a:rPr>
              <a:t>Sie kennenzulernen!</a:t>
            </a:r>
            <a:endParaRPr lang="de-CH" sz="1100" i="1" dirty="0">
              <a:solidFill>
                <a:schemeClr val="bg1"/>
              </a:solidFill>
              <a:latin typeface="Century Gothic" panose="020B0502020202020204" pitchFamily="34" charset="0"/>
              <a:ea typeface="Helvetica Neue Light" panose="02000403000000020004" pitchFamily="2" charset="0"/>
            </a:endParaRPr>
          </a:p>
        </p:txBody>
      </p:sp>
      <p:sp>
        <p:nvSpPr>
          <p:cNvPr id="13" name="Textfeld 12">
            <a:extLst>
              <a:ext uri="{FF2B5EF4-FFF2-40B4-BE49-F238E27FC236}">
                <a16:creationId xmlns:a16="http://schemas.microsoft.com/office/drawing/2014/main" id="{84023887-D968-461F-4C9F-04587EF506F1}"/>
              </a:ext>
            </a:extLst>
          </p:cNvPr>
          <p:cNvSpPr txBox="1"/>
          <p:nvPr userDrawn="1"/>
        </p:nvSpPr>
        <p:spPr>
          <a:xfrm>
            <a:off x="35923" y="28313"/>
            <a:ext cx="869243" cy="646331"/>
          </a:xfrm>
          <a:prstGeom prst="rect">
            <a:avLst/>
          </a:prstGeom>
          <a:noFill/>
        </p:spPr>
        <p:txBody>
          <a:bodyPr wrap="square" rtlCol="0">
            <a:spAutoFit/>
          </a:bodyPr>
          <a:lstStyle/>
          <a:p>
            <a:r>
              <a:rPr lang="de-CH" sz="1200" dirty="0">
                <a:solidFill>
                  <a:srgbClr val="F18591"/>
                </a:solidFill>
                <a:latin typeface="Century Gothic" panose="020B0502020202020204" pitchFamily="34" charset="0"/>
                <a:ea typeface="Helvetica Neue Light" panose="02000403000000020004" pitchFamily="2" charset="0"/>
              </a:rPr>
              <a:t>Wir</a:t>
            </a:r>
          </a:p>
          <a:p>
            <a:r>
              <a:rPr lang="de-CH" sz="1200" dirty="0">
                <a:solidFill>
                  <a:srgbClr val="F18591"/>
                </a:solidFill>
                <a:latin typeface="Century Gothic" panose="020B0502020202020204" pitchFamily="34" charset="0"/>
                <a:ea typeface="Helvetica Neue Light" panose="02000403000000020004" pitchFamily="2" charset="0"/>
              </a:rPr>
              <a:t>bilden</a:t>
            </a:r>
          </a:p>
          <a:p>
            <a:r>
              <a:rPr lang="de-CH" sz="1200" dirty="0">
                <a:solidFill>
                  <a:srgbClr val="F18591"/>
                </a:solidFill>
                <a:latin typeface="Century Gothic" panose="020B0502020202020204" pitchFamily="34" charset="0"/>
                <a:ea typeface="Helvetica Neue Light" panose="02000403000000020004" pitchFamily="2" charset="0"/>
              </a:rPr>
              <a:t>Zukunft</a:t>
            </a:r>
            <a:endParaRPr lang="de-CH" sz="1000" dirty="0">
              <a:solidFill>
                <a:srgbClr val="F18591"/>
              </a:solidFill>
              <a:latin typeface="Century Gothic" panose="020B0502020202020204" pitchFamily="34" charset="0"/>
              <a:ea typeface="Helvetica Neue UltraLight" panose="02000206000000020004" pitchFamily="2" charset="0"/>
            </a:endParaRPr>
          </a:p>
        </p:txBody>
      </p:sp>
      <p:pic>
        <p:nvPicPr>
          <p:cNvPr id="14" name="Grafik 13"/>
          <p:cNvPicPr>
            <a:picLocks noChangeAspect="1"/>
          </p:cNvPicPr>
          <p:nvPr userDrawn="1"/>
        </p:nvPicPr>
        <p:blipFill rotWithShape="1">
          <a:blip r:embed="rId5" cstate="print">
            <a:extLst>
              <a:ext uri="{28A0092B-C50C-407E-A947-70E740481C1C}">
                <a14:useLocalDpi xmlns:a14="http://schemas.microsoft.com/office/drawing/2010/main" val="0"/>
              </a:ext>
            </a:extLst>
          </a:blip>
          <a:srcRect r="-36295"/>
          <a:stretch/>
        </p:blipFill>
        <p:spPr>
          <a:xfrm>
            <a:off x="5574269" y="780909"/>
            <a:ext cx="1740931" cy="1915973"/>
          </a:xfrm>
          <a:prstGeom prst="rect">
            <a:avLst/>
          </a:prstGeom>
        </p:spPr>
      </p:pic>
      <p:pic>
        <p:nvPicPr>
          <p:cNvPr id="15" name="Grafik 14"/>
          <p:cNvPicPr>
            <a:picLocks noChangeAspect="1"/>
          </p:cNvPicPr>
          <p:nvPr userDrawn="1"/>
        </p:nvPicPr>
        <p:blipFill rotWithShape="1">
          <a:blip r:embed="rId6" cstate="print">
            <a:extLst>
              <a:ext uri="{28A0092B-C50C-407E-A947-70E740481C1C}">
                <a14:useLocalDpi xmlns:a14="http://schemas.microsoft.com/office/drawing/2010/main" val="0"/>
              </a:ext>
            </a:extLst>
          </a:blip>
          <a:srcRect l="7100" r="7333"/>
          <a:stretch/>
        </p:blipFill>
        <p:spPr>
          <a:xfrm>
            <a:off x="3117859" y="774426"/>
            <a:ext cx="2458994" cy="1915973"/>
          </a:xfrm>
          <a:prstGeom prst="rect">
            <a:avLst/>
          </a:prstGeom>
        </p:spPr>
      </p:pic>
      <p:pic>
        <p:nvPicPr>
          <p:cNvPr id="16" name="Grafik 15"/>
          <p:cNvPicPr>
            <a:picLocks noChangeAspect="1"/>
          </p:cNvPicPr>
          <p:nvPr userDrawn="1"/>
        </p:nvPicPr>
        <p:blipFill rotWithShape="1">
          <a:blip r:embed="rId7" cstate="print">
            <a:extLst>
              <a:ext uri="{28A0092B-C50C-407E-A947-70E740481C1C}">
                <a14:useLocalDpi xmlns:a14="http://schemas.microsoft.com/office/drawing/2010/main" val="0"/>
              </a:ext>
            </a:extLst>
          </a:blip>
          <a:srcRect l="-7023"/>
          <a:stretch/>
        </p:blipFill>
        <p:spPr>
          <a:xfrm>
            <a:off x="1717315" y="775782"/>
            <a:ext cx="1404245" cy="1915973"/>
          </a:xfrm>
          <a:prstGeom prst="rect">
            <a:avLst/>
          </a:prstGeom>
        </p:spPr>
      </p:pic>
      <p:sp>
        <p:nvSpPr>
          <p:cNvPr id="17" name="Rechteck 16">
            <a:extLst>
              <a:ext uri="{FF2B5EF4-FFF2-40B4-BE49-F238E27FC236}">
                <a16:creationId xmlns:a16="http://schemas.microsoft.com/office/drawing/2014/main" id="{301BADC3-80A5-4B11-046E-F4663735F7C5}"/>
              </a:ext>
            </a:extLst>
          </p:cNvPr>
          <p:cNvSpPr/>
          <p:nvPr userDrawn="1"/>
        </p:nvSpPr>
        <p:spPr>
          <a:xfrm>
            <a:off x="-3125" y="706827"/>
            <a:ext cx="6869075" cy="113197"/>
          </a:xfrm>
          <a:prstGeom prst="rect">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19" name="Textfeld 18">
            <a:extLst>
              <a:ext uri="{FF2B5EF4-FFF2-40B4-BE49-F238E27FC236}">
                <a16:creationId xmlns:a16="http://schemas.microsoft.com/office/drawing/2014/main" id="{6FE000A0-CD49-C615-99A6-4B48246954EE}"/>
              </a:ext>
            </a:extLst>
          </p:cNvPr>
          <p:cNvSpPr txBox="1"/>
          <p:nvPr userDrawn="1"/>
        </p:nvSpPr>
        <p:spPr>
          <a:xfrm>
            <a:off x="4605516" y="3345886"/>
            <a:ext cx="2258722" cy="307777"/>
          </a:xfrm>
          <a:prstGeom prst="rect">
            <a:avLst/>
          </a:prstGeom>
          <a:noFill/>
        </p:spPr>
        <p:txBody>
          <a:bodyPr wrap="square" rtlCol="0">
            <a:spAutoFit/>
          </a:bodyPr>
          <a:lstStyle/>
          <a:p>
            <a:pPr algn="r"/>
            <a:r>
              <a:rPr lang="de-CH" sz="1400" dirty="0">
                <a:solidFill>
                  <a:schemeClr val="bg1"/>
                </a:solidFill>
                <a:latin typeface="Century Gothic" panose="020B0502020202020204" pitchFamily="34" charset="0"/>
                <a:ea typeface="Helvetica Neue Light" panose="02000403000000020004" pitchFamily="2" charset="0"/>
              </a:rPr>
              <a:t>www.vsgwigoltingen.ch</a:t>
            </a:r>
            <a:endParaRPr lang="de-CH" sz="1400" dirty="0">
              <a:solidFill>
                <a:schemeClr val="bg1"/>
              </a:solidFill>
              <a:latin typeface="Century Gothic" panose="020B0502020202020204" pitchFamily="34" charset="0"/>
              <a:ea typeface="Helvetica Neue UltraLight" panose="02000206000000020004" pitchFamily="2" charset="0"/>
            </a:endParaRPr>
          </a:p>
        </p:txBody>
      </p:sp>
    </p:spTree>
    <p:extLst>
      <p:ext uri="{BB962C8B-B14F-4D97-AF65-F5344CB8AC3E}">
        <p14:creationId xmlns:p14="http://schemas.microsoft.com/office/powerpoint/2010/main" val="4155114334"/>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120" userDrawn="1">
          <p15:clr>
            <a:srgbClr val="F26B43"/>
          </p15:clr>
        </p15:guide>
        <p15:guide id="2" pos="216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A64462C9-DEC7-B2EC-2D79-2F007B3ADF8A}"/>
              </a:ext>
            </a:extLst>
          </p:cNvPr>
          <p:cNvSpPr txBox="1"/>
          <p:nvPr/>
        </p:nvSpPr>
        <p:spPr>
          <a:xfrm>
            <a:off x="3944809" y="8742995"/>
            <a:ext cx="3539769" cy="1107996"/>
          </a:xfrm>
          <a:prstGeom prst="rect">
            <a:avLst/>
          </a:prstGeom>
          <a:noFill/>
        </p:spPr>
        <p:txBody>
          <a:bodyPr wrap="square" rtlCol="0">
            <a:spAutoFit/>
          </a:bodyPr>
          <a:lstStyle/>
          <a:p>
            <a:r>
              <a:rPr lang="de-CH" sz="1100" dirty="0">
                <a:solidFill>
                  <a:schemeClr val="bg1"/>
                </a:solidFill>
                <a:latin typeface="Century Gothic" panose="020B0502020202020204" pitchFamily="34" charset="0"/>
                <a:ea typeface="Helvetica Neue Light" panose="02000403000000020004" pitchFamily="2" charset="0"/>
              </a:rPr>
              <a:t>Janine Berchten</a:t>
            </a:r>
          </a:p>
          <a:p>
            <a:r>
              <a:rPr lang="de-CH" sz="1100" dirty="0">
                <a:solidFill>
                  <a:schemeClr val="bg1"/>
                </a:solidFill>
                <a:latin typeface="Century Gothic" panose="020B0502020202020204" pitchFamily="34" charset="0"/>
                <a:ea typeface="Helvetica Neue Light" panose="02000403000000020004" pitchFamily="2" charset="0"/>
              </a:rPr>
              <a:t>Schulpräsidium</a:t>
            </a:r>
          </a:p>
          <a:p>
            <a:r>
              <a:rPr lang="de-CH" sz="1100" dirty="0">
                <a:solidFill>
                  <a:schemeClr val="bg1"/>
                </a:solidFill>
                <a:latin typeface="Century Gothic" panose="020B0502020202020204" pitchFamily="34" charset="0"/>
                <a:ea typeface="Helvetica Neue UltraLight" panose="02000206000000020004" pitchFamily="2" charset="0"/>
              </a:rPr>
              <a:t>Bahnhofstrasse 40</a:t>
            </a:r>
          </a:p>
          <a:p>
            <a:r>
              <a:rPr lang="de-CH" sz="1100" dirty="0">
                <a:solidFill>
                  <a:schemeClr val="bg1"/>
                </a:solidFill>
                <a:latin typeface="Century Gothic" panose="020B0502020202020204" pitchFamily="34" charset="0"/>
                <a:ea typeface="Helvetica Neue UltraLight" panose="02000206000000020004" pitchFamily="2" charset="0"/>
              </a:rPr>
              <a:t>8556 Wigoltingen</a:t>
            </a:r>
          </a:p>
          <a:p>
            <a:r>
              <a:rPr lang="de-CH" sz="1100"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sym typeface="Wingdings 2" pitchFamily="2" charset="2"/>
              </a:rPr>
              <a:t></a:t>
            </a:r>
            <a:r>
              <a:rPr lang="de-CH" sz="1100" dirty="0">
                <a:solidFill>
                  <a:srgbClr val="FF00D0"/>
                </a:solidFill>
                <a:effectLst/>
                <a:latin typeface="Century Gothic" panose="020B0502020202020204" pitchFamily="34" charset="0"/>
                <a:ea typeface="Calibri" panose="020F0502020204030204" pitchFamily="34" charset="0"/>
                <a:cs typeface="Times New Roman" panose="02020603050405020304" pitchFamily="18" charset="0"/>
              </a:rPr>
              <a:t> </a:t>
            </a:r>
            <a:r>
              <a:rPr lang="de-CH" sz="1100" dirty="0">
                <a:solidFill>
                  <a:schemeClr val="bg1"/>
                </a:solidFill>
                <a:latin typeface="Century Gothic" panose="020B0502020202020204" pitchFamily="34" charset="0"/>
                <a:ea typeface="Helvetica Neue UltraLight" panose="02000206000000020004" pitchFamily="2" charset="0"/>
              </a:rPr>
              <a:t>077 447 28 67</a:t>
            </a:r>
          </a:p>
          <a:p>
            <a:r>
              <a:rPr lang="de-CH" sz="1100"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sym typeface="Wingdings" pitchFamily="2" charset="2"/>
              </a:rPr>
              <a:t></a:t>
            </a:r>
            <a:r>
              <a:rPr lang="de-CH" sz="1100" dirty="0">
                <a:solidFill>
                  <a:srgbClr val="FF00D0"/>
                </a:solidFill>
                <a:effectLst/>
                <a:latin typeface="Century Gothic" panose="020B0502020202020204" pitchFamily="34" charset="0"/>
                <a:ea typeface="Calibri" panose="020F0502020204030204" pitchFamily="34" charset="0"/>
                <a:cs typeface="Times New Roman" panose="02020603050405020304" pitchFamily="18" charset="0"/>
              </a:rPr>
              <a:t> </a:t>
            </a:r>
            <a:r>
              <a:rPr lang="de-CH" sz="1100" dirty="0" err="1">
                <a:solidFill>
                  <a:schemeClr val="bg1"/>
                </a:solidFill>
                <a:effectLst/>
                <a:latin typeface="Century Gothic" panose="020B0502020202020204" pitchFamily="34" charset="0"/>
                <a:ea typeface="Helvetica Neue UltraLight" panose="02000206000000020004" pitchFamily="2" charset="0"/>
                <a:cs typeface="Times New Roman" panose="02020603050405020304" pitchFamily="18" charset="0"/>
              </a:rPr>
              <a:t>janine.berchten</a:t>
            </a:r>
            <a:r>
              <a:rPr lang="de-CH" sz="1100" dirty="0" err="1">
                <a:solidFill>
                  <a:schemeClr val="bg1"/>
                </a:solidFill>
                <a:latin typeface="Century Gothic" panose="020B0502020202020204" pitchFamily="34" charset="0"/>
                <a:ea typeface="Helvetica Neue UltraLight" panose="02000206000000020004" pitchFamily="2" charset="0"/>
              </a:rPr>
              <a:t>@vsgwigoltingen.ch</a:t>
            </a:r>
            <a:endParaRPr lang="de-CH" sz="1100" dirty="0">
              <a:solidFill>
                <a:schemeClr val="bg1"/>
              </a:solidFill>
              <a:latin typeface="Century Gothic" panose="020B0502020202020204" pitchFamily="34" charset="0"/>
              <a:ea typeface="Helvetica Neue UltraLight" panose="02000206000000020004" pitchFamily="2" charset="0"/>
            </a:endParaRPr>
          </a:p>
        </p:txBody>
      </p:sp>
      <p:sp>
        <p:nvSpPr>
          <p:cNvPr id="7" name="Rechteck 6">
            <a:extLst>
              <a:ext uri="{FF2B5EF4-FFF2-40B4-BE49-F238E27FC236}">
                <a16:creationId xmlns:a16="http://schemas.microsoft.com/office/drawing/2014/main" id="{8858772F-4753-2DF1-D4A2-1424F59A3CD6}"/>
              </a:ext>
            </a:extLst>
          </p:cNvPr>
          <p:cNvSpPr/>
          <p:nvPr/>
        </p:nvSpPr>
        <p:spPr>
          <a:xfrm>
            <a:off x="0" y="2661008"/>
            <a:ext cx="6858000" cy="1288960"/>
          </a:xfrm>
          <a:prstGeom prst="rect">
            <a:avLst/>
          </a:prstGeom>
          <a:solidFill>
            <a:srgbClr val="01AD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CH" b="1">
                <a:latin typeface="Century Gothic" panose="020B0502020202020204" pitchFamily="34" charset="0"/>
                <a:ea typeface="Helvetica Neue UltraLight" panose="02000206000000020004" pitchFamily="2" charset="0"/>
              </a:rPr>
              <a:t>Schulleiterin/Schulleiter</a:t>
            </a:r>
            <a:endParaRPr lang="de-CH" b="1" dirty="0">
              <a:latin typeface="Century Gothic" panose="020B0502020202020204" pitchFamily="34" charset="0"/>
              <a:ea typeface="Helvetica Neue UltraLight" panose="02000206000000020004" pitchFamily="2" charset="0"/>
            </a:endParaRPr>
          </a:p>
          <a:p>
            <a:endParaRPr lang="de-CH" sz="600" b="1" dirty="0">
              <a:latin typeface="Century Gothic" panose="020B0502020202020204" pitchFamily="34" charset="0"/>
              <a:ea typeface="Helvetica Neue UltraLight" panose="02000206000000020004" pitchFamily="2" charset="0"/>
            </a:endParaRPr>
          </a:p>
          <a:p>
            <a:r>
              <a:rPr lang="de-CH" sz="1600" dirty="0">
                <a:latin typeface="Century Gothic" panose="020B0502020202020204" pitchFamily="34" charset="0"/>
                <a:ea typeface="Helvetica Neue UltraLight" panose="02000206000000020004" pitchFamily="2" charset="0"/>
              </a:rPr>
              <a:t>Zyklus 1&amp;2 (80 - 90%)</a:t>
            </a:r>
          </a:p>
          <a:p>
            <a:r>
              <a:rPr lang="de-CH" sz="1600" dirty="0">
                <a:latin typeface="Century Gothic" panose="020B0502020202020204" pitchFamily="34" charset="0"/>
                <a:ea typeface="Helvetica Neue UltraLight" panose="02000206000000020004" pitchFamily="2" charset="0"/>
              </a:rPr>
              <a:t>Stellenantritt per 01.02.2027 oder nach Vereinbarung</a:t>
            </a:r>
          </a:p>
        </p:txBody>
      </p:sp>
      <p:sp>
        <p:nvSpPr>
          <p:cNvPr id="8" name="Textfeld 7">
            <a:extLst>
              <a:ext uri="{FF2B5EF4-FFF2-40B4-BE49-F238E27FC236}">
                <a16:creationId xmlns:a16="http://schemas.microsoft.com/office/drawing/2014/main" id="{B270FA4E-8208-3998-4A79-1A2E3CD981BB}"/>
              </a:ext>
            </a:extLst>
          </p:cNvPr>
          <p:cNvSpPr txBox="1"/>
          <p:nvPr/>
        </p:nvSpPr>
        <p:spPr>
          <a:xfrm>
            <a:off x="4267200" y="2661008"/>
            <a:ext cx="2498715" cy="276999"/>
          </a:xfrm>
          <a:prstGeom prst="rect">
            <a:avLst/>
          </a:prstGeom>
          <a:noFill/>
        </p:spPr>
        <p:txBody>
          <a:bodyPr wrap="square" rtlCol="0">
            <a:spAutoFit/>
          </a:bodyPr>
          <a:lstStyle/>
          <a:p>
            <a:pPr algn="r"/>
            <a:r>
              <a:rPr lang="de-CH" sz="1200" dirty="0">
                <a:solidFill>
                  <a:schemeClr val="bg1"/>
                </a:solidFill>
                <a:latin typeface="Century Gothic" panose="020B0502020202020204" pitchFamily="34" charset="0"/>
                <a:ea typeface="Helvetica Neue Light" panose="02000403000000020004" pitchFamily="2" charset="0"/>
              </a:rPr>
              <a:t>www.schulewigoltingen.ch</a:t>
            </a:r>
            <a:endParaRPr lang="de-CH" sz="1200" dirty="0">
              <a:solidFill>
                <a:schemeClr val="bg1"/>
              </a:solidFill>
              <a:latin typeface="Century Gothic" panose="020B0502020202020204" pitchFamily="34" charset="0"/>
              <a:ea typeface="Helvetica Neue UltraLight" panose="02000206000000020004" pitchFamily="2" charset="0"/>
            </a:endParaRPr>
          </a:p>
        </p:txBody>
      </p:sp>
      <p:sp>
        <p:nvSpPr>
          <p:cNvPr id="9" name="Textfeld 8">
            <a:extLst>
              <a:ext uri="{FF2B5EF4-FFF2-40B4-BE49-F238E27FC236}">
                <a16:creationId xmlns:a16="http://schemas.microsoft.com/office/drawing/2014/main" id="{EBB7F820-81B6-D847-0506-2E7BE3E7292F}"/>
              </a:ext>
            </a:extLst>
          </p:cNvPr>
          <p:cNvSpPr txBox="1"/>
          <p:nvPr/>
        </p:nvSpPr>
        <p:spPr>
          <a:xfrm>
            <a:off x="68826" y="4061167"/>
            <a:ext cx="6697089" cy="4680769"/>
          </a:xfrm>
          <a:prstGeom prst="rect">
            <a:avLst/>
          </a:prstGeom>
          <a:noFill/>
        </p:spPr>
        <p:txBody>
          <a:bodyPr wrap="square" rtlCol="0">
            <a:spAutoFit/>
          </a:bodyPr>
          <a:lstStyle/>
          <a:p>
            <a:pPr marR="524510" algn="just">
              <a:spcBef>
                <a:spcPts val="300"/>
              </a:spcBef>
            </a:pPr>
            <a:r>
              <a:rPr lang="de-CH" sz="1400" b="1" dirty="0">
                <a:solidFill>
                  <a:srgbClr val="16ADBD"/>
                </a:solidFill>
                <a:latin typeface="Century Gothic" panose="020B0502020202020204" pitchFamily="34" charset="0"/>
              </a:rPr>
              <a:t>Sind Sie bereit für eine spannende neue Herausforderung?</a:t>
            </a:r>
          </a:p>
          <a:p>
            <a:pPr marL="76200" marR="524510" algn="just">
              <a:spcBef>
                <a:spcPts val="115"/>
              </a:spcBef>
              <a:spcAft>
                <a:spcPts val="115"/>
              </a:spcAft>
            </a:pPr>
            <a:endParaRPr lang="de-CH" sz="600" b="0" kern="0" dirty="0">
              <a:solidFill>
                <a:srgbClr val="16ADBD"/>
              </a:solidFill>
              <a:latin typeface="Century Gothic" panose="020B0502020202020204" pitchFamily="34" charset="0"/>
              <a:ea typeface="Helvetica Neue Light" panose="02000403000000020004" pitchFamily="2" charset="0"/>
              <a:cs typeface="Century Gothic" panose="020B0502020202020204" pitchFamily="34" charset="0"/>
            </a:endParaRPr>
          </a:p>
          <a:p>
            <a:pPr algn="just"/>
            <a:r>
              <a:rPr lang="de-CH" sz="1200" dirty="0">
                <a:solidFill>
                  <a:schemeClr val="tx1">
                    <a:lumMod val="50000"/>
                    <a:lumOff val="50000"/>
                  </a:schemeClr>
                </a:solidFill>
                <a:latin typeface="Century Gothic" panose="020B0502020202020204" pitchFamily="34" charset="0"/>
              </a:rPr>
              <a:t>Wir stellen rund 350 Kinder der Zyklen 1 und 2 an drei Schulstandorten ins Zentrum der</a:t>
            </a:r>
          </a:p>
          <a:p>
            <a:pPr algn="just"/>
            <a:r>
              <a:rPr lang="de-CH" sz="1200" dirty="0">
                <a:solidFill>
                  <a:schemeClr val="tx1">
                    <a:lumMod val="50000"/>
                    <a:lumOff val="50000"/>
                  </a:schemeClr>
                </a:solidFill>
                <a:latin typeface="Century Gothic" panose="020B0502020202020204" pitchFamily="34" charset="0"/>
              </a:rPr>
              <a:t>Bildung. Das Lernen gestalten wir in Kindergartenabteilungen, Basisstufe 4 und Dop-</a:t>
            </a:r>
          </a:p>
          <a:p>
            <a:pPr algn="just"/>
            <a:r>
              <a:rPr lang="de-CH" sz="1200" dirty="0">
                <a:solidFill>
                  <a:schemeClr val="tx1">
                    <a:lumMod val="50000"/>
                    <a:lumOff val="50000"/>
                  </a:schemeClr>
                </a:solidFill>
                <a:latin typeface="Century Gothic" panose="020B0502020202020204" pitchFamily="34" charset="0"/>
              </a:rPr>
              <a:t>peljahrgangsklassen.</a:t>
            </a:r>
          </a:p>
          <a:p>
            <a:pPr algn="just"/>
            <a:endParaRPr lang="de-CH" sz="1200" dirty="0">
              <a:solidFill>
                <a:schemeClr val="tx1">
                  <a:lumMod val="50000"/>
                  <a:lumOff val="50000"/>
                </a:schemeClr>
              </a:solidFill>
              <a:latin typeface="Century Gothic" panose="020B0502020202020204" pitchFamily="34" charset="0"/>
            </a:endParaRPr>
          </a:p>
          <a:p>
            <a:pPr algn="just"/>
            <a:r>
              <a:rPr lang="de-CH" sz="1200" dirty="0">
                <a:solidFill>
                  <a:schemeClr val="tx1">
                    <a:lumMod val="50000"/>
                    <a:lumOff val="50000"/>
                  </a:schemeClr>
                </a:solidFill>
                <a:latin typeface="Century Gothic" panose="020B0502020202020204" pitchFamily="34" charset="0"/>
              </a:rPr>
              <a:t>Als Schulleiterin oder Schulleiter verantworten Sie die Personalführung sowie die </a:t>
            </a:r>
            <a:r>
              <a:rPr lang="de-CH" sz="1200" dirty="0" err="1">
                <a:solidFill>
                  <a:schemeClr val="tx1">
                    <a:lumMod val="50000"/>
                    <a:lumOff val="50000"/>
                  </a:schemeClr>
                </a:solidFill>
                <a:latin typeface="Century Gothic" panose="020B0502020202020204" pitchFamily="34" charset="0"/>
              </a:rPr>
              <a:t>päda</a:t>
            </a:r>
            <a:r>
              <a:rPr lang="de-CH" sz="1200" dirty="0">
                <a:solidFill>
                  <a:schemeClr val="tx1">
                    <a:lumMod val="50000"/>
                    <a:lumOff val="50000"/>
                  </a:schemeClr>
                </a:solidFill>
                <a:latin typeface="Century Gothic" panose="020B0502020202020204" pitchFamily="34" charset="0"/>
              </a:rPr>
              <a:t>-</a:t>
            </a:r>
          </a:p>
          <a:p>
            <a:pPr algn="just"/>
            <a:r>
              <a:rPr lang="de-CH" sz="1200" dirty="0" err="1">
                <a:solidFill>
                  <a:schemeClr val="tx1">
                    <a:lumMod val="50000"/>
                    <a:lumOff val="50000"/>
                  </a:schemeClr>
                </a:solidFill>
                <a:latin typeface="Century Gothic" panose="020B0502020202020204" pitchFamily="34" charset="0"/>
              </a:rPr>
              <a:t>gogische</a:t>
            </a:r>
            <a:r>
              <a:rPr lang="de-CH" sz="1200" dirty="0">
                <a:solidFill>
                  <a:schemeClr val="tx1">
                    <a:lumMod val="50000"/>
                    <a:lumOff val="50000"/>
                  </a:schemeClr>
                </a:solidFill>
                <a:latin typeface="Century Gothic" panose="020B0502020202020204" pitchFamily="34" charset="0"/>
              </a:rPr>
              <a:t> und organisatorische Leitung der Zyklen 1 und 2 an den Schulstandorten </a:t>
            </a:r>
            <a:r>
              <a:rPr lang="de-CH" sz="1200" dirty="0" err="1">
                <a:solidFill>
                  <a:schemeClr val="tx1">
                    <a:lumMod val="50000"/>
                    <a:lumOff val="50000"/>
                  </a:schemeClr>
                </a:solidFill>
                <a:latin typeface="Century Gothic" panose="020B0502020202020204" pitchFamily="34" charset="0"/>
              </a:rPr>
              <a:t>Wi</a:t>
            </a:r>
            <a:r>
              <a:rPr lang="de-CH" sz="1200" dirty="0">
                <a:solidFill>
                  <a:schemeClr val="tx1">
                    <a:lumMod val="50000"/>
                    <a:lumOff val="50000"/>
                  </a:schemeClr>
                </a:solidFill>
                <a:latin typeface="Century Gothic" panose="020B0502020202020204" pitchFamily="34" charset="0"/>
              </a:rPr>
              <a:t>-</a:t>
            </a:r>
          </a:p>
          <a:p>
            <a:pPr algn="just"/>
            <a:r>
              <a:rPr lang="de-CH" sz="1200" dirty="0" err="1">
                <a:solidFill>
                  <a:schemeClr val="tx1">
                    <a:lumMod val="50000"/>
                    <a:lumOff val="50000"/>
                  </a:schemeClr>
                </a:solidFill>
                <a:latin typeface="Century Gothic" panose="020B0502020202020204" pitchFamily="34" charset="0"/>
              </a:rPr>
              <a:t>goltingen</a:t>
            </a:r>
            <a:r>
              <a:rPr lang="de-CH" sz="1200" dirty="0">
                <a:solidFill>
                  <a:schemeClr val="tx1">
                    <a:lumMod val="50000"/>
                    <a:lumOff val="50000"/>
                  </a:schemeClr>
                </a:solidFill>
                <a:latin typeface="Century Gothic" panose="020B0502020202020204" pitchFamily="34" charset="0"/>
              </a:rPr>
              <a:t>, Sonterswil und Raperswilen. </a:t>
            </a:r>
          </a:p>
          <a:p>
            <a:pPr algn="just"/>
            <a:r>
              <a:rPr lang="de-CH" sz="1200" dirty="0">
                <a:solidFill>
                  <a:schemeClr val="tx1">
                    <a:lumMod val="50000"/>
                    <a:lumOff val="50000"/>
                  </a:schemeClr>
                </a:solidFill>
                <a:latin typeface="Century Gothic" panose="020B0502020202020204" pitchFamily="34" charset="0"/>
              </a:rPr>
              <a:t>Sie sind bereit, trotz funktionierenden Strukturen quer zu denken und unsere Schule weiterzuentwickeln. Sie interessieren Themen wie Förderung, Schulsozialarbeit sowie Bewegung und Gesundheit, die sie gerne auch zyklenübergreifend für die gesamte Schule bearbeiten. </a:t>
            </a:r>
          </a:p>
          <a:p>
            <a:pPr algn="just"/>
            <a:r>
              <a:rPr lang="de-CH" sz="1200" dirty="0">
                <a:solidFill>
                  <a:schemeClr val="tx1">
                    <a:lumMod val="50000"/>
                    <a:lumOff val="50000"/>
                  </a:schemeClr>
                </a:solidFill>
                <a:latin typeface="Century Gothic" panose="020B0502020202020204" pitchFamily="34" charset="0"/>
              </a:rPr>
              <a:t>Zusammen mit dem Schulleiter Zyklus 3 setzen sie sich für eine gemeinschaftliche Schulkultur, die Umsetzung des pädagogischen Konzepts sowie eine gesamtheitliche Schulentwicklung ein.</a:t>
            </a:r>
          </a:p>
          <a:p>
            <a:pPr algn="just"/>
            <a:endParaRPr lang="de-CH" sz="1200" dirty="0">
              <a:solidFill>
                <a:schemeClr val="tx1">
                  <a:lumMod val="50000"/>
                  <a:lumOff val="50000"/>
                </a:schemeClr>
              </a:solidFill>
              <a:latin typeface="Century Gothic" panose="020B0502020202020204" pitchFamily="34" charset="0"/>
            </a:endParaRPr>
          </a:p>
          <a:p>
            <a:pPr algn="just"/>
            <a:r>
              <a:rPr lang="de-CH" sz="1200" dirty="0">
                <a:solidFill>
                  <a:schemeClr val="tx1">
                    <a:lumMod val="50000"/>
                    <a:lumOff val="50000"/>
                  </a:schemeClr>
                </a:solidFill>
                <a:latin typeface="Century Gothic" panose="020B0502020202020204" pitchFamily="34" charset="0"/>
              </a:rPr>
              <a:t>Sie sehen in diesen Themen ihr Denken und Handeln und verfügen über eine </a:t>
            </a:r>
            <a:r>
              <a:rPr lang="de-CH" sz="1200" dirty="0" err="1">
                <a:solidFill>
                  <a:schemeClr val="tx1">
                    <a:lumMod val="50000"/>
                    <a:lumOff val="50000"/>
                  </a:schemeClr>
                </a:solidFill>
                <a:latin typeface="Century Gothic" panose="020B0502020202020204" pitchFamily="34" charset="0"/>
              </a:rPr>
              <a:t>aner</a:t>
            </a:r>
            <a:r>
              <a:rPr lang="de-CH" sz="1200" dirty="0">
                <a:solidFill>
                  <a:schemeClr val="tx1">
                    <a:lumMod val="50000"/>
                    <a:lumOff val="50000"/>
                  </a:schemeClr>
                </a:solidFill>
                <a:latin typeface="Century Gothic" panose="020B0502020202020204" pitchFamily="34" charset="0"/>
              </a:rPr>
              <a:t>-</a:t>
            </a:r>
          </a:p>
          <a:p>
            <a:pPr algn="just"/>
            <a:r>
              <a:rPr lang="de-CH" sz="1200" dirty="0">
                <a:solidFill>
                  <a:schemeClr val="tx1">
                    <a:lumMod val="50000"/>
                    <a:lumOff val="50000"/>
                  </a:schemeClr>
                </a:solidFill>
                <a:latin typeface="Century Gothic" panose="020B0502020202020204" pitchFamily="34" charset="0"/>
              </a:rPr>
              <a:t>kannte Lehrbefähigung für die Volksschule sowie eine abgeschlossene Schulleitungs-</a:t>
            </a:r>
          </a:p>
          <a:p>
            <a:pPr algn="just"/>
            <a:r>
              <a:rPr lang="de-CH" sz="1200" dirty="0" err="1">
                <a:solidFill>
                  <a:schemeClr val="tx1">
                    <a:lumMod val="50000"/>
                    <a:lumOff val="50000"/>
                  </a:schemeClr>
                </a:solidFill>
                <a:latin typeface="Century Gothic" panose="020B0502020202020204" pitchFamily="34" charset="0"/>
              </a:rPr>
              <a:t>ausbildung</a:t>
            </a:r>
            <a:r>
              <a:rPr lang="de-CH" sz="1200" dirty="0">
                <a:solidFill>
                  <a:schemeClr val="tx1">
                    <a:lumMod val="50000"/>
                    <a:lumOff val="50000"/>
                  </a:schemeClr>
                </a:solidFill>
                <a:latin typeface="Century Gothic" panose="020B0502020202020204" pitchFamily="34" charset="0"/>
              </a:rPr>
              <a:t> oder sind bereit, diese zu absolvieren, dann bleibt nur noch eine Frage:</a:t>
            </a:r>
          </a:p>
          <a:p>
            <a:pPr algn="just"/>
            <a:endParaRPr lang="de-CH" sz="1200" dirty="0">
              <a:solidFill>
                <a:schemeClr val="tx1">
                  <a:lumMod val="50000"/>
                  <a:lumOff val="50000"/>
                </a:schemeClr>
              </a:solidFill>
              <a:latin typeface="Century Gothic" panose="020B0502020202020204" pitchFamily="34" charset="0"/>
            </a:endParaRPr>
          </a:p>
          <a:p>
            <a:pPr algn="just"/>
            <a:r>
              <a:rPr lang="de-DE" sz="1600" b="1" dirty="0">
                <a:solidFill>
                  <a:srgbClr val="16ADBD"/>
                </a:solidFill>
                <a:latin typeface="Century Gothic" panose="020B0502020202020204" pitchFamily="34" charset="0"/>
              </a:rPr>
              <a:t>Bilden wir gemeinsam Zukunft?</a:t>
            </a:r>
            <a:endParaRPr lang="de-CH" sz="1600" b="1" dirty="0">
              <a:solidFill>
                <a:srgbClr val="16ADBD"/>
              </a:solidFill>
              <a:latin typeface="Century Gothic" panose="020B0502020202020204" pitchFamily="34" charset="0"/>
            </a:endParaRPr>
          </a:p>
          <a:p>
            <a:pPr algn="just"/>
            <a:endParaRPr lang="de-CH" sz="1200" dirty="0">
              <a:solidFill>
                <a:schemeClr val="tx1">
                  <a:lumMod val="50000"/>
                  <a:lumOff val="50000"/>
                </a:schemeClr>
              </a:solidFill>
              <a:latin typeface="Century Gothic" panose="020B0502020202020204" pitchFamily="34" charset="0"/>
            </a:endParaRPr>
          </a:p>
          <a:p>
            <a:pPr algn="just"/>
            <a:r>
              <a:rPr lang="de-CH" sz="1200" dirty="0">
                <a:solidFill>
                  <a:schemeClr val="tx1">
                    <a:lumMod val="50000"/>
                    <a:lumOff val="50000"/>
                  </a:schemeClr>
                </a:solidFill>
                <a:latin typeface="Century Gothic" panose="020B0502020202020204" pitchFamily="34" charset="0"/>
              </a:rPr>
              <a:t>Mehr zu unserer Schule gibt es unter www.schulewigoltingen.ch zu entdecken.</a:t>
            </a:r>
          </a:p>
          <a:p>
            <a:pPr marL="76200" marR="524510" algn="just">
              <a:spcBef>
                <a:spcPts val="300"/>
              </a:spcBef>
              <a:spcAft>
                <a:spcPts val="0"/>
              </a:spcAft>
            </a:pPr>
            <a:endParaRPr lang="de-CH" sz="600" kern="0" dirty="0">
              <a:solidFill>
                <a:srgbClr val="01ADBB"/>
              </a:solidFill>
              <a:effectLst/>
              <a:latin typeface="Century Gothic" panose="020B0502020202020204" pitchFamily="34" charset="0"/>
              <a:ea typeface="Helvetica Neue Light" panose="02000403000000020004" pitchFamily="2" charset="0"/>
              <a:cs typeface="Century Gothic" panose="020B0502020202020204" pitchFamily="34" charset="0"/>
            </a:endParaRPr>
          </a:p>
        </p:txBody>
      </p:sp>
    </p:spTree>
    <p:extLst>
      <p:ext uri="{BB962C8B-B14F-4D97-AF65-F5344CB8AC3E}">
        <p14:creationId xmlns:p14="http://schemas.microsoft.com/office/powerpoint/2010/main" val="304402136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233</Words>
  <Application>Microsoft Office PowerPoint</Application>
  <PresentationFormat>A4-Papier (210 x 297 mm)</PresentationFormat>
  <Paragraphs>30</Paragraphs>
  <Slides>1</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vt:i4>
      </vt:variant>
    </vt:vector>
  </HeadingPairs>
  <TitlesOfParts>
    <vt:vector size="6" baseType="lpstr">
      <vt:lpstr>Arial</vt:lpstr>
      <vt:lpstr>Calibri</vt:lpstr>
      <vt:lpstr>Century Gothic</vt:lpstr>
      <vt:lpstr>Helvetica Neue UltraLight</vt:lpstr>
      <vt:lpstr>Office Theme</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Rachel Doebeli</dc:creator>
  <cp:lastModifiedBy>Rachel Doebeli</cp:lastModifiedBy>
  <cp:revision>16</cp:revision>
  <dcterms:created xsi:type="dcterms:W3CDTF">2024-04-29T13:42:37Z</dcterms:created>
  <dcterms:modified xsi:type="dcterms:W3CDTF">2026-09-30T06:25:37Z</dcterms:modified>
</cp:coreProperties>
</file>