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ADBD"/>
    <a:srgbClr val="15ACC9"/>
    <a:srgbClr val="13BE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53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7146" y="1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B05EA3-F6DF-F04B-8131-9FE75831BDF8}" type="datetimeFigureOut">
              <a:rPr lang="de-DE" smtClean="0"/>
              <a:t>03.10.2025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AAF506-F790-6A40-8EDC-72D17D2053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856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301BADC3-80A5-4B11-046E-F4663735F7C5}"/>
              </a:ext>
            </a:extLst>
          </p:cNvPr>
          <p:cNvSpPr/>
          <p:nvPr userDrawn="1"/>
        </p:nvSpPr>
        <p:spPr>
          <a:xfrm>
            <a:off x="-1" y="706828"/>
            <a:ext cx="6858000" cy="10233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FEBC90F-8C64-B2BC-4FDC-03B286B52E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93568" y="115684"/>
            <a:ext cx="1665211" cy="510117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170B6408-5094-5D18-B1FA-5D7E81C3A77B}"/>
              </a:ext>
            </a:extLst>
          </p:cNvPr>
          <p:cNvSpPr/>
          <p:nvPr userDrawn="1"/>
        </p:nvSpPr>
        <p:spPr>
          <a:xfrm>
            <a:off x="-1" y="8704873"/>
            <a:ext cx="6858000" cy="1201127"/>
          </a:xfrm>
          <a:prstGeom prst="rect">
            <a:avLst/>
          </a:prstGeom>
          <a:solidFill>
            <a:srgbClr val="F185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dirty="0">
              <a:latin typeface="Helvetica Neue UltraLight" panose="02000206000000020004" pitchFamily="2" charset="0"/>
              <a:ea typeface="Helvetica Neue UltraLight" panose="02000206000000020004" pitchFamily="2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074E5AD1-B4ED-33DC-B26F-0156B2A45E90}"/>
              </a:ext>
            </a:extLst>
          </p:cNvPr>
          <p:cNvSpPr txBox="1"/>
          <p:nvPr userDrawn="1"/>
        </p:nvSpPr>
        <p:spPr>
          <a:xfrm>
            <a:off x="325643" y="9073208"/>
            <a:ext cx="2238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400" i="1" dirty="0">
                <a:solidFill>
                  <a:schemeClr val="bg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rPr>
              <a:t>Wir freuen uns, </a:t>
            </a:r>
          </a:p>
          <a:p>
            <a:r>
              <a:rPr lang="de-CH" sz="1400" i="1" dirty="0">
                <a:solidFill>
                  <a:schemeClr val="bg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rPr>
              <a:t>Sie kennenzulernen!</a:t>
            </a:r>
            <a:endParaRPr lang="de-CH" sz="1100" i="1" dirty="0">
              <a:solidFill>
                <a:schemeClr val="bg1"/>
              </a:solidFill>
              <a:latin typeface="Century Gothic" panose="020B0502020202020204" pitchFamily="34" charset="0"/>
              <a:ea typeface="Helvetica Neue Light" panose="02000403000000020004" pitchFamily="2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A64462C9-DEC7-B2EC-2D79-2F007B3ADF8A}"/>
              </a:ext>
            </a:extLst>
          </p:cNvPr>
          <p:cNvSpPr txBox="1"/>
          <p:nvPr userDrawn="1"/>
        </p:nvSpPr>
        <p:spPr>
          <a:xfrm>
            <a:off x="3836258" y="8780820"/>
            <a:ext cx="35397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100" dirty="0">
                <a:solidFill>
                  <a:schemeClr val="bg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rPr>
              <a:t>Felix Diggelmann</a:t>
            </a:r>
          </a:p>
          <a:p>
            <a:r>
              <a:rPr lang="de-CH" sz="1100" dirty="0">
                <a:solidFill>
                  <a:schemeClr val="bg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rPr>
              <a:t>Schulleitung Zyklus 1</a:t>
            </a:r>
          </a:p>
          <a:p>
            <a:r>
              <a:rPr lang="de-CH" sz="1100" dirty="0">
                <a:solidFill>
                  <a:schemeClr val="bg1"/>
                </a:solidFill>
                <a:latin typeface="Century Gothic" panose="020B0502020202020204" pitchFamily="34" charset="0"/>
                <a:ea typeface="Helvetica Neue UltraLight" panose="02000206000000020004" pitchFamily="2" charset="0"/>
              </a:rPr>
              <a:t>Bahnhofstrasse 40</a:t>
            </a:r>
          </a:p>
          <a:p>
            <a:r>
              <a:rPr lang="de-CH" sz="1100" dirty="0">
                <a:solidFill>
                  <a:schemeClr val="bg1"/>
                </a:solidFill>
                <a:latin typeface="Century Gothic" panose="020B0502020202020204" pitchFamily="34" charset="0"/>
                <a:ea typeface="Helvetica Neue UltraLight" panose="02000206000000020004" pitchFamily="2" charset="0"/>
              </a:rPr>
              <a:t>8556 Wigoltingen</a:t>
            </a:r>
          </a:p>
          <a:p>
            <a:r>
              <a:rPr lang="de-CH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 2" pitchFamily="2" charset="2"/>
              </a:rPr>
              <a:t></a:t>
            </a:r>
            <a:r>
              <a:rPr lang="de-CH" sz="1100" dirty="0">
                <a:solidFill>
                  <a:srgbClr val="FF00D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100" dirty="0">
                <a:solidFill>
                  <a:schemeClr val="bg1"/>
                </a:solidFill>
                <a:latin typeface="Century Gothic" panose="020B0502020202020204" pitchFamily="34" charset="0"/>
                <a:ea typeface="Helvetica Neue UltraLight" panose="02000206000000020004" pitchFamily="2" charset="0"/>
              </a:rPr>
              <a:t>052 763 10 83</a:t>
            </a:r>
          </a:p>
          <a:p>
            <a:r>
              <a:rPr lang="de-CH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itchFamily="2" charset="2"/>
              </a:rPr>
              <a:t></a:t>
            </a:r>
            <a:r>
              <a:rPr lang="de-CH" sz="1100" dirty="0">
                <a:solidFill>
                  <a:srgbClr val="FF00D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10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Helvetica Neue UltraLight" panose="02000206000000020004" pitchFamily="2" charset="0"/>
                <a:cs typeface="Times New Roman" panose="02020603050405020304" pitchFamily="18" charset="0"/>
              </a:rPr>
              <a:t>felix.diggelmann</a:t>
            </a:r>
            <a:r>
              <a:rPr lang="de-CH" sz="1100" dirty="0" err="1">
                <a:solidFill>
                  <a:schemeClr val="bg1"/>
                </a:solidFill>
                <a:latin typeface="Century Gothic" panose="020B0502020202020204" pitchFamily="34" charset="0"/>
                <a:ea typeface="Helvetica Neue UltraLight" panose="02000206000000020004" pitchFamily="2" charset="0"/>
              </a:rPr>
              <a:t>@vsgwigoltingen.ch</a:t>
            </a:r>
            <a:endParaRPr lang="de-CH" sz="1100" dirty="0">
              <a:solidFill>
                <a:schemeClr val="bg1"/>
              </a:solidFill>
              <a:latin typeface="Century Gothic" panose="020B0502020202020204" pitchFamily="34" charset="0"/>
              <a:ea typeface="Helvetica Neue UltraLight" panose="02000206000000020004" pitchFamily="2" charset="0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84023887-D968-461F-4C9F-04587EF506F1}"/>
              </a:ext>
            </a:extLst>
          </p:cNvPr>
          <p:cNvSpPr txBox="1"/>
          <p:nvPr userDrawn="1"/>
        </p:nvSpPr>
        <p:spPr>
          <a:xfrm>
            <a:off x="35923" y="28313"/>
            <a:ext cx="8692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>
                <a:solidFill>
                  <a:srgbClr val="F1859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rPr>
              <a:t>Wir</a:t>
            </a:r>
          </a:p>
          <a:p>
            <a:r>
              <a:rPr lang="de-CH" sz="1200" dirty="0">
                <a:solidFill>
                  <a:srgbClr val="F1859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rPr>
              <a:t>bilden</a:t>
            </a:r>
          </a:p>
          <a:p>
            <a:r>
              <a:rPr lang="de-CH" sz="1200" dirty="0">
                <a:solidFill>
                  <a:srgbClr val="F1859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rPr>
              <a:t>Zukunft</a:t>
            </a:r>
            <a:endParaRPr lang="de-CH" sz="1000" dirty="0">
              <a:solidFill>
                <a:srgbClr val="F18591"/>
              </a:solidFill>
              <a:latin typeface="Century Gothic" panose="020B0502020202020204" pitchFamily="34" charset="0"/>
              <a:ea typeface="Helvetica Neue UltraLight" panose="02000206000000020004" pitchFamily="2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09160B7-4453-F405-A38E-A7392013E978}"/>
              </a:ext>
            </a:extLst>
          </p:cNvPr>
          <p:cNvSpPr txBox="1"/>
          <p:nvPr userDrawn="1"/>
        </p:nvSpPr>
        <p:spPr>
          <a:xfrm>
            <a:off x="3031524" y="19194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12BFAC7-6FB2-0BF8-505A-684D74B03E75}"/>
              </a:ext>
            </a:extLst>
          </p:cNvPr>
          <p:cNvSpPr txBox="1"/>
          <p:nvPr userDrawn="1"/>
        </p:nvSpPr>
        <p:spPr>
          <a:xfrm>
            <a:off x="716692" y="15816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6162FCF-232F-1DE5-140E-D8087F10AC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r="31616"/>
          <a:stretch/>
        </p:blipFill>
        <p:spPr>
          <a:xfrm>
            <a:off x="-3386" y="802265"/>
            <a:ext cx="1943398" cy="1894618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6A901671-11D5-D624-D308-9DBB05552E38}"/>
              </a:ext>
            </a:extLst>
          </p:cNvPr>
          <p:cNvSpPr txBox="1"/>
          <p:nvPr userDrawn="1"/>
        </p:nvSpPr>
        <p:spPr>
          <a:xfrm>
            <a:off x="719528" y="4362138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35D68A8-AEB7-58EA-2C8D-91C2CF4D917D}"/>
              </a:ext>
            </a:extLst>
          </p:cNvPr>
          <p:cNvSpPr txBox="1"/>
          <p:nvPr userDrawn="1"/>
        </p:nvSpPr>
        <p:spPr>
          <a:xfrm>
            <a:off x="29980" y="430217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455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301BADC3-80A5-4B11-046E-F4663735F7C5}"/>
              </a:ext>
            </a:extLst>
          </p:cNvPr>
          <p:cNvSpPr/>
          <p:nvPr userDrawn="1"/>
        </p:nvSpPr>
        <p:spPr>
          <a:xfrm>
            <a:off x="-1" y="706828"/>
            <a:ext cx="6858000" cy="10233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FEBC90F-8C64-B2BC-4FDC-03B286B52E0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093568" y="115684"/>
            <a:ext cx="1665211" cy="510117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A94B915E-F555-7D00-68E6-37EAE900A88B}"/>
              </a:ext>
            </a:extLst>
          </p:cNvPr>
          <p:cNvSpPr/>
          <p:nvPr userDrawn="1"/>
        </p:nvSpPr>
        <p:spPr>
          <a:xfrm>
            <a:off x="0" y="2689883"/>
            <a:ext cx="6858000" cy="975968"/>
          </a:xfrm>
          <a:prstGeom prst="rect">
            <a:avLst/>
          </a:prstGeom>
          <a:solidFill>
            <a:srgbClr val="01AD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b="1" dirty="0">
                <a:latin typeface="Century Gothic" panose="020B0502020202020204" pitchFamily="34" charset="0"/>
                <a:ea typeface="Helvetica Neue UltraLight" panose="02000206000000020004" pitchFamily="2" charset="0"/>
              </a:rPr>
              <a:t>Klassenlehrperson 1./2. Klasse</a:t>
            </a:r>
          </a:p>
          <a:p>
            <a:endParaRPr lang="de-CH" sz="600" b="1" dirty="0">
              <a:latin typeface="Century Gothic" panose="020B0502020202020204" pitchFamily="34" charset="0"/>
              <a:ea typeface="Helvetica Neue UltraLight" panose="02000206000000020004" pitchFamily="2" charset="0"/>
            </a:endParaRPr>
          </a:p>
          <a:p>
            <a:r>
              <a:rPr lang="de-CH" sz="1800" dirty="0">
                <a:latin typeface="Century Gothic" panose="020B0502020202020204" pitchFamily="34" charset="0"/>
                <a:ea typeface="Helvetica Neue UltraLight" panose="02000206000000020004" pitchFamily="2" charset="0"/>
              </a:rPr>
              <a:t>Primarschule Wigoltingen (100%)</a:t>
            </a:r>
          </a:p>
          <a:p>
            <a:r>
              <a:rPr lang="de-CH" sz="1800" dirty="0">
                <a:latin typeface="Century Gothic" panose="020B0502020202020204" pitchFamily="34" charset="0"/>
                <a:ea typeface="Helvetica Neue UltraLight" panose="02000206000000020004" pitchFamily="2" charset="0"/>
              </a:rPr>
              <a:t>Stellenantritt per 01.08.2025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170B6408-5094-5D18-B1FA-5D7E81C3A77B}"/>
              </a:ext>
            </a:extLst>
          </p:cNvPr>
          <p:cNvSpPr/>
          <p:nvPr userDrawn="1"/>
        </p:nvSpPr>
        <p:spPr>
          <a:xfrm>
            <a:off x="-1" y="8704873"/>
            <a:ext cx="6858000" cy="1201127"/>
          </a:xfrm>
          <a:prstGeom prst="rect">
            <a:avLst/>
          </a:prstGeom>
          <a:solidFill>
            <a:srgbClr val="F185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dirty="0">
              <a:latin typeface="Helvetica Neue UltraLight" panose="02000206000000020004" pitchFamily="2" charset="0"/>
              <a:ea typeface="Helvetica Neue UltraLight" panose="02000206000000020004" pitchFamily="2" charset="0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84023887-D968-461F-4C9F-04587EF506F1}"/>
              </a:ext>
            </a:extLst>
          </p:cNvPr>
          <p:cNvSpPr txBox="1"/>
          <p:nvPr userDrawn="1"/>
        </p:nvSpPr>
        <p:spPr>
          <a:xfrm>
            <a:off x="35923" y="28313"/>
            <a:ext cx="8692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>
                <a:solidFill>
                  <a:srgbClr val="F1859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rPr>
              <a:t>Wir</a:t>
            </a:r>
          </a:p>
          <a:p>
            <a:r>
              <a:rPr lang="de-CH" sz="1200" dirty="0">
                <a:solidFill>
                  <a:srgbClr val="F1859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rPr>
              <a:t>bilden</a:t>
            </a:r>
          </a:p>
          <a:p>
            <a:r>
              <a:rPr lang="de-CH" sz="1200" dirty="0">
                <a:solidFill>
                  <a:srgbClr val="F1859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rPr>
              <a:t>Zukunft</a:t>
            </a:r>
            <a:endParaRPr lang="de-CH" sz="1000" dirty="0">
              <a:solidFill>
                <a:srgbClr val="F18591"/>
              </a:solidFill>
              <a:latin typeface="Century Gothic" panose="020B0502020202020204" pitchFamily="34" charset="0"/>
              <a:ea typeface="Helvetica Neue UltraLight" panose="02000206000000020004" pitchFamily="2" charset="0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FE000A0-CD49-C615-99A6-4B48246954EE}"/>
              </a:ext>
            </a:extLst>
          </p:cNvPr>
          <p:cNvSpPr txBox="1"/>
          <p:nvPr userDrawn="1"/>
        </p:nvSpPr>
        <p:spPr>
          <a:xfrm>
            <a:off x="4605516" y="3345886"/>
            <a:ext cx="22587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400" dirty="0">
                <a:solidFill>
                  <a:schemeClr val="bg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rPr>
              <a:t>www.vsgwigoltingen.ch</a:t>
            </a:r>
            <a:endParaRPr lang="de-CH" sz="1400" dirty="0">
              <a:solidFill>
                <a:schemeClr val="bg1"/>
              </a:solidFill>
              <a:latin typeface="Century Gothic" panose="020B0502020202020204" pitchFamily="34" charset="0"/>
              <a:ea typeface="Helvetica Neue UltraLight" panose="02000206000000020004" pitchFamily="2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4FEC2A62-7F06-B3C4-4EC2-2815768BAC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023"/>
          <a:stretch/>
        </p:blipFill>
        <p:spPr>
          <a:xfrm>
            <a:off x="1836583" y="775782"/>
            <a:ext cx="1367019" cy="1915973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7C0C951C-990E-2EE6-DB77-F9F1CB4BD5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00" r="7333"/>
          <a:stretch/>
        </p:blipFill>
        <p:spPr>
          <a:xfrm>
            <a:off x="3117859" y="774426"/>
            <a:ext cx="2458994" cy="1915973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53C7B978-1348-DB9C-D804-022C54A7E1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6295"/>
          <a:stretch/>
        </p:blipFill>
        <p:spPr>
          <a:xfrm>
            <a:off x="5574269" y="780909"/>
            <a:ext cx="1740931" cy="1915973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99BE795D-DA1B-6595-9913-75BBC7077FE3}"/>
              </a:ext>
            </a:extLst>
          </p:cNvPr>
          <p:cNvSpPr txBox="1"/>
          <p:nvPr userDrawn="1"/>
        </p:nvSpPr>
        <p:spPr>
          <a:xfrm>
            <a:off x="3836258" y="8780820"/>
            <a:ext cx="35397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100" dirty="0">
                <a:solidFill>
                  <a:schemeClr val="bg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rPr>
              <a:t>Felix Diggelmann</a:t>
            </a:r>
          </a:p>
          <a:p>
            <a:r>
              <a:rPr lang="de-CH" sz="1100" dirty="0">
                <a:solidFill>
                  <a:schemeClr val="bg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rPr>
              <a:t>Schulleitung Zyklus 1</a:t>
            </a:r>
          </a:p>
          <a:p>
            <a:r>
              <a:rPr lang="de-CH" sz="1100" dirty="0">
                <a:solidFill>
                  <a:schemeClr val="bg1"/>
                </a:solidFill>
                <a:latin typeface="Century Gothic" panose="020B0502020202020204" pitchFamily="34" charset="0"/>
                <a:ea typeface="Helvetica Neue UltraLight" panose="02000206000000020004" pitchFamily="2" charset="0"/>
              </a:rPr>
              <a:t>Bahnhofstrasse 40</a:t>
            </a:r>
          </a:p>
          <a:p>
            <a:r>
              <a:rPr lang="de-CH" sz="1100" dirty="0">
                <a:solidFill>
                  <a:schemeClr val="bg1"/>
                </a:solidFill>
                <a:latin typeface="Century Gothic" panose="020B0502020202020204" pitchFamily="34" charset="0"/>
                <a:ea typeface="Helvetica Neue UltraLight" panose="02000206000000020004" pitchFamily="2" charset="0"/>
              </a:rPr>
              <a:t>8556 Wigoltingen</a:t>
            </a:r>
          </a:p>
          <a:p>
            <a:r>
              <a:rPr lang="de-CH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 2" pitchFamily="2" charset="2"/>
              </a:rPr>
              <a:t></a:t>
            </a:r>
            <a:r>
              <a:rPr lang="de-CH" sz="1100" dirty="0">
                <a:solidFill>
                  <a:srgbClr val="FF00D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100" dirty="0">
                <a:solidFill>
                  <a:schemeClr val="bg1"/>
                </a:solidFill>
                <a:latin typeface="Century Gothic" panose="020B0502020202020204" pitchFamily="34" charset="0"/>
                <a:ea typeface="Helvetica Neue UltraLight" panose="02000206000000020004" pitchFamily="2" charset="0"/>
              </a:rPr>
              <a:t>052 763 10 83</a:t>
            </a:r>
          </a:p>
          <a:p>
            <a:r>
              <a:rPr lang="de-CH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itchFamily="2" charset="2"/>
              </a:rPr>
              <a:t></a:t>
            </a:r>
            <a:r>
              <a:rPr lang="de-CH" sz="1100" dirty="0">
                <a:solidFill>
                  <a:srgbClr val="FF00D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10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Helvetica Neue UltraLight" panose="02000206000000020004" pitchFamily="2" charset="0"/>
                <a:cs typeface="Times New Roman" panose="02020603050405020304" pitchFamily="18" charset="0"/>
              </a:rPr>
              <a:t>felix.diggelmann</a:t>
            </a:r>
            <a:r>
              <a:rPr lang="de-CH" sz="1100" dirty="0" err="1">
                <a:solidFill>
                  <a:schemeClr val="bg1"/>
                </a:solidFill>
                <a:latin typeface="Century Gothic" panose="020B0502020202020204" pitchFamily="34" charset="0"/>
                <a:ea typeface="Helvetica Neue UltraLight" panose="02000206000000020004" pitchFamily="2" charset="0"/>
              </a:rPr>
              <a:t>@vsgwigoltingen.ch</a:t>
            </a:r>
            <a:endParaRPr lang="de-CH" sz="1100" dirty="0">
              <a:solidFill>
                <a:schemeClr val="bg1"/>
              </a:solidFill>
              <a:latin typeface="Century Gothic" panose="020B0502020202020204" pitchFamily="34" charset="0"/>
              <a:ea typeface="Helvetica Neue UltraLight" panose="02000206000000020004" pitchFamily="2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63F2161-7896-E7F3-870D-018DE2EE406E}"/>
              </a:ext>
            </a:extLst>
          </p:cNvPr>
          <p:cNvSpPr txBox="1"/>
          <p:nvPr userDrawn="1"/>
        </p:nvSpPr>
        <p:spPr>
          <a:xfrm>
            <a:off x="325643" y="9073208"/>
            <a:ext cx="2238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400" i="1" dirty="0">
                <a:solidFill>
                  <a:schemeClr val="bg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rPr>
              <a:t>Wir freuen uns, </a:t>
            </a:r>
          </a:p>
          <a:p>
            <a:r>
              <a:rPr lang="de-CH" sz="1400" i="1" dirty="0">
                <a:solidFill>
                  <a:schemeClr val="bg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rPr>
              <a:t>Sie kennenzulernen!</a:t>
            </a:r>
            <a:endParaRPr lang="de-CH" sz="1100" i="1" dirty="0">
              <a:solidFill>
                <a:schemeClr val="bg1"/>
              </a:solidFill>
              <a:latin typeface="Century Gothic" panose="020B0502020202020204" pitchFamily="34" charset="0"/>
              <a:ea typeface="Helvetica Neue Light" panose="02000403000000020004" pitchFamily="2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05721AC-D076-EF9C-46BE-085E54B893D9}"/>
              </a:ext>
            </a:extLst>
          </p:cNvPr>
          <p:cNvSpPr txBox="1"/>
          <p:nvPr userDrawn="1"/>
        </p:nvSpPr>
        <p:spPr>
          <a:xfrm>
            <a:off x="17960" y="3802534"/>
            <a:ext cx="682207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6200" marR="524510">
              <a:spcBef>
                <a:spcPts val="300"/>
              </a:spcBef>
            </a:pPr>
            <a:r>
              <a:rPr lang="de-CH" sz="1400" dirty="0">
                <a:solidFill>
                  <a:srgbClr val="16ADBD"/>
                </a:solidFill>
                <a:latin typeface="Century Gothic" panose="020B0502020202020204" pitchFamily="34" charset="0"/>
              </a:rPr>
              <a:t>Sind Sie bereit für eine spannende neue Herausforderung?</a:t>
            </a:r>
          </a:p>
          <a:p>
            <a:pPr marL="76200" marR="524510">
              <a:spcBef>
                <a:spcPts val="115"/>
              </a:spcBef>
              <a:spcAft>
                <a:spcPts val="115"/>
              </a:spcAft>
            </a:pPr>
            <a:r>
              <a:rPr lang="de-CH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Unsere ländliche Schule in </a:t>
            </a:r>
            <a:r>
              <a:rPr lang="de-CH" sz="1100" dirty="0" err="1">
                <a:solidFill>
                  <a:srgbClr val="16ADBD"/>
                </a:solidFill>
                <a:latin typeface="Century Gothic" panose="020B0502020202020204" pitchFamily="34" charset="0"/>
              </a:rPr>
              <a:t>Raperswilen</a:t>
            </a:r>
            <a:r>
              <a:rPr lang="de-CH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, eingebettet in die reizvolle Landschaft des Seerückens zwischen Frauenfeld und Kreuzlingen, sucht eine Stellvertretung! Am Mittwoch unterrichtet eine Kollegin die Klasse, die restlichen vier Tage übernehmen sie. </a:t>
            </a:r>
            <a:r>
              <a:rPr lang="de-CH" sz="1100" b="1" kern="0" dirty="0">
                <a:solidFill>
                  <a:srgbClr val="16ADBD"/>
                </a:solidFill>
                <a:latin typeface="Century Gothic" panose="020B0502020202020204" pitchFamily="34" charset="0"/>
                <a:ea typeface="Helvetica Neue Light" panose="02000403000000020004" pitchFamily="2" charset="0"/>
                <a:cs typeface="Century Gothic" panose="020B0502020202020204" pitchFamily="34" charset="0"/>
              </a:rPr>
              <a:t> </a:t>
            </a:r>
          </a:p>
          <a:p>
            <a:pPr marL="76200" marR="524510">
              <a:spcBef>
                <a:spcPts val="300"/>
              </a:spcBef>
              <a:spcAft>
                <a:spcPts val="0"/>
              </a:spcAft>
            </a:pPr>
            <a:endParaRPr lang="de-CH" sz="800" kern="0" dirty="0">
              <a:solidFill>
                <a:srgbClr val="01ADBB"/>
              </a:solidFill>
              <a:effectLst/>
              <a:latin typeface="Century Gothic" panose="020B0502020202020204" pitchFamily="34" charset="0"/>
              <a:ea typeface="Helvetica Neue Light" panose="02000403000000020004" pitchFamily="2" charset="0"/>
              <a:cs typeface="Century Gothic" panose="020B0502020202020204" pitchFamily="34" charset="0"/>
            </a:endParaRPr>
          </a:p>
          <a:p>
            <a:pPr marL="76200" marR="524510">
              <a:spcBef>
                <a:spcPts val="300"/>
              </a:spcBef>
              <a:spcAft>
                <a:spcPts val="0"/>
              </a:spcAft>
            </a:pPr>
            <a:r>
              <a:rPr lang="de-CH" sz="1400" b="0" kern="0" dirty="0">
                <a:solidFill>
                  <a:srgbClr val="16ADBD"/>
                </a:solidFill>
                <a:effectLst/>
                <a:latin typeface="Century Gothic" panose="020B0502020202020204" pitchFamily="34" charset="0"/>
                <a:ea typeface="Helvetica Neue Light" panose="02000403000000020004" pitchFamily="2" charset="0"/>
                <a:cs typeface="Century Gothic" panose="020B0502020202020204" pitchFamily="34" charset="0"/>
              </a:rPr>
              <a:t>Wir bieten Ihnen</a:t>
            </a:r>
            <a:endParaRPr lang="de-CH" sz="800" b="1" kern="0" dirty="0">
              <a:solidFill>
                <a:srgbClr val="01ADBB"/>
              </a:solidFill>
              <a:effectLst/>
              <a:latin typeface="Century Gothic" panose="020B0502020202020204" pitchFamily="34" charset="0"/>
              <a:ea typeface="Helvetica Neue Light" panose="02000403000000020004" pitchFamily="2" charset="0"/>
              <a:cs typeface="Century Gothic" panose="020B0502020202020204" pitchFamily="34" charset="0"/>
            </a:endParaRPr>
          </a:p>
          <a:p>
            <a:pPr marL="171450" indent="-171450">
              <a:spcBef>
                <a:spcPts val="115"/>
              </a:spcBef>
              <a:spcAft>
                <a:spcPts val="115"/>
              </a:spcAft>
              <a:buClr>
                <a:srgbClr val="16ADBD"/>
              </a:buClr>
              <a:buFont typeface="Wingdings" pitchFamily="2" charset="2"/>
              <a:buChar char="Ø"/>
              <a:tabLst>
                <a:tab pos="173038" algn="l"/>
              </a:tabLst>
            </a:pPr>
            <a:r>
              <a:rPr lang="de-CH" sz="1100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</a:rPr>
              <a:t>Ein familiäres Schulklima, in dem Zusammenarbeit und Teamgeist grossgeschrieben werden</a:t>
            </a:r>
          </a:p>
          <a:p>
            <a:pPr marL="171450" indent="-171450">
              <a:spcBef>
                <a:spcPts val="115"/>
              </a:spcBef>
              <a:spcAft>
                <a:spcPts val="115"/>
              </a:spcAft>
              <a:buClr>
                <a:srgbClr val="16ADBD"/>
              </a:buClr>
              <a:buFont typeface="Wingdings" pitchFamily="2" charset="2"/>
              <a:buChar char="Ø"/>
              <a:tabLst>
                <a:tab pos="173038" algn="l"/>
              </a:tabLst>
            </a:pPr>
            <a:r>
              <a:rPr lang="de-CH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Ein vielseitiges Schulleben mit Projekttagen, Ausflügen und Veranstaltungen</a:t>
            </a:r>
            <a:endParaRPr lang="de-CH" sz="1100" i="0" u="none" strike="noStrike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entury Gothic" panose="020B0502020202020204" pitchFamily="34" charset="0"/>
            </a:endParaRPr>
          </a:p>
          <a:p>
            <a:pPr marL="171450" indent="-171450">
              <a:spcBef>
                <a:spcPts val="115"/>
              </a:spcBef>
              <a:spcAft>
                <a:spcPts val="115"/>
              </a:spcAft>
              <a:buClr>
                <a:srgbClr val="16ADBD"/>
              </a:buClr>
              <a:buFont typeface="Wingdings" pitchFamily="2" charset="2"/>
              <a:buChar char="Ø"/>
            </a:pPr>
            <a:r>
              <a:rPr lang="de-CH" sz="1100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</a:rPr>
              <a:t>Eine wertschätzende und unterstützende Schulleitung, die Ihnen den Rücken stärkt</a:t>
            </a:r>
          </a:p>
          <a:p>
            <a:pPr marL="171450" indent="-171450">
              <a:spcBef>
                <a:spcPts val="115"/>
              </a:spcBef>
              <a:spcAft>
                <a:spcPts val="115"/>
              </a:spcAft>
              <a:buClr>
                <a:srgbClr val="16ADBD"/>
              </a:buClr>
              <a:buFont typeface="Wingdings" pitchFamily="2" charset="2"/>
              <a:buChar char="Ø"/>
            </a:pPr>
            <a:r>
              <a:rPr lang="de-CH" sz="1100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</a:rPr>
              <a:t>Fachliche Unterstützung durch Schulsozialarbeit, Stütz- und Förderlehrpersonen, Schulische Heilpädagogik und </a:t>
            </a:r>
            <a:r>
              <a:rPr lang="de-CH" sz="1100" i="0" u="none" strike="noStrike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</a:rPr>
              <a:t>iScouts</a:t>
            </a:r>
            <a:endParaRPr lang="de-CH" sz="11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  <a:p>
            <a:pPr marL="171450" indent="-171450">
              <a:spcBef>
                <a:spcPts val="115"/>
              </a:spcBef>
              <a:spcAft>
                <a:spcPts val="115"/>
              </a:spcAft>
              <a:buClr>
                <a:srgbClr val="16ADBD"/>
              </a:buClr>
              <a:buFont typeface="Wingdings" pitchFamily="2" charset="2"/>
              <a:buChar char="Ø"/>
            </a:pPr>
            <a:r>
              <a:rPr lang="de-CH" sz="1100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</a:rPr>
              <a:t>Klassengrössen, die individuelles Arbeiten ermöglichen</a:t>
            </a:r>
          </a:p>
          <a:p>
            <a:pPr marL="171450" indent="-171450">
              <a:spcBef>
                <a:spcPts val="115"/>
              </a:spcBef>
              <a:spcAft>
                <a:spcPts val="115"/>
              </a:spcAft>
              <a:buClr>
                <a:srgbClr val="16ADBD"/>
              </a:buClr>
              <a:buFont typeface="Wingdings" pitchFamily="2" charset="2"/>
              <a:buChar char="Ø"/>
              <a:tabLst>
                <a:tab pos="173038" algn="l"/>
              </a:tabLst>
            </a:pPr>
            <a:r>
              <a:rPr lang="de-CH" sz="1100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</a:rPr>
              <a:t>Gestaltungsfreiraum für innovative und zeitgemässe Lehrmethoden</a:t>
            </a:r>
          </a:p>
          <a:p>
            <a:pPr marL="0" indent="0">
              <a:spcBef>
                <a:spcPts val="115"/>
              </a:spcBef>
              <a:spcAft>
                <a:spcPts val="115"/>
              </a:spcAft>
              <a:buClr>
                <a:srgbClr val="16ADBD"/>
              </a:buClr>
              <a:buFont typeface="Wingdings" pitchFamily="2" charset="2"/>
              <a:buNone/>
              <a:tabLst>
                <a:tab pos="173038" algn="l"/>
              </a:tabLst>
            </a:pPr>
            <a:endParaRPr lang="de-CH" sz="800" i="0" u="none" strike="noStrike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entury Gothic" panose="020B0502020202020204" pitchFamily="34" charset="0"/>
            </a:endParaRPr>
          </a:p>
          <a:p>
            <a:pPr marL="76200" marR="524510">
              <a:spcBef>
                <a:spcPts val="300"/>
              </a:spcBef>
              <a:spcAft>
                <a:spcPts val="0"/>
              </a:spcAft>
            </a:pPr>
            <a:r>
              <a:rPr lang="de-CH" sz="1400" b="0" kern="0" dirty="0">
                <a:solidFill>
                  <a:srgbClr val="16ADBD"/>
                </a:solidFill>
                <a:effectLst/>
                <a:latin typeface="Century Gothic" panose="020B0502020202020204" pitchFamily="34" charset="0"/>
                <a:ea typeface="Helvetica Neue Light" panose="02000403000000020004" pitchFamily="2" charset="0"/>
                <a:cs typeface="Century Gothic" panose="020B0502020202020204" pitchFamily="34" charset="0"/>
              </a:rPr>
              <a:t>Ihr Anforderungsprofil</a:t>
            </a:r>
            <a:endParaRPr lang="de-CH" sz="800" b="1" kern="0" dirty="0">
              <a:solidFill>
                <a:srgbClr val="01ADBB"/>
              </a:solidFill>
              <a:effectLst/>
              <a:latin typeface="Century Gothic" panose="020B0502020202020204" pitchFamily="34" charset="0"/>
              <a:ea typeface="Helvetica Neue Light" panose="02000403000000020004" pitchFamily="2" charset="0"/>
              <a:cs typeface="Century Gothic" panose="020B0502020202020204" pitchFamily="34" charset="0"/>
            </a:endParaRPr>
          </a:p>
          <a:p>
            <a:pPr marL="171450" indent="-171450" algn="l">
              <a:spcBef>
                <a:spcPts val="115"/>
              </a:spcBef>
              <a:spcAft>
                <a:spcPts val="115"/>
              </a:spcAft>
              <a:buClr>
                <a:srgbClr val="16ADBD"/>
              </a:buClr>
              <a:buFont typeface="Wingdings" pitchFamily="2" charset="2"/>
              <a:buChar char="ü"/>
            </a:pPr>
            <a:r>
              <a:rPr lang="de-CH" sz="1100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</a:rPr>
              <a:t>Eine abgeschlossene Ausbildung als Primarlehrperson</a:t>
            </a:r>
          </a:p>
          <a:p>
            <a:pPr marL="171450" indent="-171450" algn="l">
              <a:spcBef>
                <a:spcPts val="115"/>
              </a:spcBef>
              <a:spcAft>
                <a:spcPts val="115"/>
              </a:spcAft>
              <a:buClr>
                <a:srgbClr val="16ADBD"/>
              </a:buClr>
              <a:buFont typeface="Wingdings" pitchFamily="2" charset="2"/>
              <a:buChar char="ü"/>
            </a:pPr>
            <a:r>
              <a:rPr lang="de-CH" sz="1100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</a:rPr>
              <a:t>Sie möchten Ihre Begeisterung für das Lernen an die Schüler*innen weitergeben</a:t>
            </a:r>
          </a:p>
          <a:p>
            <a:pPr marL="171450" indent="-171450" algn="l">
              <a:spcBef>
                <a:spcPts val="115"/>
              </a:spcBef>
              <a:spcAft>
                <a:spcPts val="115"/>
              </a:spcAft>
              <a:buClr>
                <a:srgbClr val="16ADBD"/>
              </a:buClr>
              <a:buFont typeface="Wingdings" pitchFamily="2" charset="2"/>
              <a:buChar char="ü"/>
            </a:pPr>
            <a:r>
              <a:rPr lang="de-CH" sz="1100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</a:rPr>
              <a:t>Mit Leidenschaft und Freude begleiten Sie Kinder auf ihrem Lernweg und schaffen eine inspirierende Lernumgebung</a:t>
            </a:r>
          </a:p>
          <a:p>
            <a:pPr marL="171450" indent="-171450" algn="l">
              <a:spcBef>
                <a:spcPts val="115"/>
              </a:spcBef>
              <a:spcAft>
                <a:spcPts val="115"/>
              </a:spcAft>
              <a:buClr>
                <a:srgbClr val="16ADBD"/>
              </a:buClr>
              <a:buFont typeface="Wingdings" pitchFamily="2" charset="2"/>
              <a:buChar char="ü"/>
            </a:pPr>
            <a:r>
              <a:rPr lang="de-CH" sz="1100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</a:rPr>
              <a:t>Ihr Unterricht ist geprägt von modernen, zeitgemässen Lehr- und Lernmethoden, welche die Schüler*innen motivieren und aktiv einbinden</a:t>
            </a:r>
          </a:p>
          <a:p>
            <a:pPr marL="171450" indent="-171450" algn="l">
              <a:spcBef>
                <a:spcPts val="115"/>
              </a:spcBef>
              <a:spcAft>
                <a:spcPts val="115"/>
              </a:spcAft>
              <a:buClr>
                <a:srgbClr val="16ADBD"/>
              </a:buClr>
              <a:buFont typeface="Wingdings" pitchFamily="2" charset="2"/>
              <a:buChar char="ü"/>
            </a:pPr>
            <a:r>
              <a:rPr lang="de-CH" sz="1100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</a:rPr>
              <a:t>Sie arbeiten gerne in einem Team und haben Freude daran, ein wertschätzendes und lebendiges Schulklima zu gestalten</a:t>
            </a:r>
          </a:p>
          <a:p>
            <a:pPr marL="171450" indent="-171450" algn="l">
              <a:spcBef>
                <a:spcPts val="115"/>
              </a:spcBef>
              <a:spcAft>
                <a:spcPts val="115"/>
              </a:spcAft>
              <a:buClr>
                <a:srgbClr val="16ADBD"/>
              </a:buClr>
              <a:buFont typeface="Wingdings" pitchFamily="2" charset="2"/>
              <a:buChar char="ü"/>
            </a:pPr>
            <a:r>
              <a:rPr lang="de-CH" sz="1100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</a:rPr>
              <a:t>Sie bringen Ihre eigenen Ideen mit ein, um den Unterricht innovativ zu gestalten</a:t>
            </a:r>
          </a:p>
        </p:txBody>
      </p:sp>
    </p:spTree>
    <p:extLst>
      <p:ext uri="{BB962C8B-B14F-4D97-AF65-F5344CB8AC3E}">
        <p14:creationId xmlns:p14="http://schemas.microsoft.com/office/powerpoint/2010/main" val="3748509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A94B915E-F555-7D00-68E6-37EAE900A88B}"/>
              </a:ext>
            </a:extLst>
          </p:cNvPr>
          <p:cNvSpPr/>
          <p:nvPr/>
        </p:nvSpPr>
        <p:spPr>
          <a:xfrm>
            <a:off x="-1" y="2717059"/>
            <a:ext cx="6858000" cy="975968"/>
          </a:xfrm>
          <a:prstGeom prst="rect">
            <a:avLst/>
          </a:prstGeom>
          <a:solidFill>
            <a:srgbClr val="01AD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b="1" dirty="0">
                <a:latin typeface="Century Gothic" panose="020B0502020202020204" pitchFamily="34" charset="0"/>
                <a:ea typeface="Helvetica Neue UltraLight" panose="02000206000000020004" pitchFamily="2" charset="0"/>
              </a:rPr>
              <a:t>Stellvertretung Lehrperson 1./2. Klasse</a:t>
            </a:r>
          </a:p>
          <a:p>
            <a:endParaRPr lang="de-CH" sz="400" b="1" dirty="0">
              <a:latin typeface="Century Gothic" panose="020B0502020202020204" pitchFamily="34" charset="0"/>
              <a:ea typeface="Helvetica Neue UltraLight" panose="02000206000000020004" pitchFamily="2" charset="0"/>
            </a:endParaRPr>
          </a:p>
          <a:p>
            <a:r>
              <a:rPr lang="de-CH" sz="1400" dirty="0">
                <a:latin typeface="Century Gothic" panose="020B0502020202020204" pitchFamily="34" charset="0"/>
                <a:ea typeface="Helvetica Neue UltraLight" panose="02000206000000020004" pitchFamily="2" charset="0"/>
              </a:rPr>
              <a:t>Schulstandort </a:t>
            </a:r>
            <a:r>
              <a:rPr lang="de-CH" sz="1400" dirty="0" err="1">
                <a:latin typeface="Century Gothic" panose="020B0502020202020204" pitchFamily="34" charset="0"/>
                <a:ea typeface="Helvetica Neue UltraLight" panose="02000206000000020004" pitchFamily="2" charset="0"/>
              </a:rPr>
              <a:t>Raperswilen</a:t>
            </a:r>
            <a:r>
              <a:rPr lang="de-CH" sz="1400" dirty="0">
                <a:latin typeface="Century Gothic" panose="020B0502020202020204" pitchFamily="34" charset="0"/>
                <a:ea typeface="Helvetica Neue UltraLight" panose="02000206000000020004" pitchFamily="2" charset="0"/>
              </a:rPr>
              <a:t> (73%)</a:t>
            </a:r>
          </a:p>
          <a:p>
            <a:r>
              <a:rPr lang="de-CH" sz="1400" dirty="0">
                <a:latin typeface="Century Gothic" panose="020B0502020202020204" pitchFamily="34" charset="0"/>
                <a:ea typeface="Helvetica Neue UltraLight" panose="02000206000000020004" pitchFamily="2" charset="0"/>
              </a:rPr>
              <a:t>22 Lektionen an 4 Tagen</a:t>
            </a:r>
          </a:p>
          <a:p>
            <a:r>
              <a:rPr lang="de-CH" sz="1400" dirty="0">
                <a:latin typeface="Century Gothic" panose="020B0502020202020204" pitchFamily="34" charset="0"/>
                <a:ea typeface="Helvetica Neue UltraLight" panose="02000206000000020004" pitchFamily="2" charset="0"/>
              </a:rPr>
              <a:t>22.10.2025 bis 23.01.2026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FE000A0-CD49-C615-99A6-4B48246954EE}"/>
              </a:ext>
            </a:extLst>
          </p:cNvPr>
          <p:cNvSpPr txBox="1"/>
          <p:nvPr/>
        </p:nvSpPr>
        <p:spPr>
          <a:xfrm>
            <a:off x="4605516" y="3345886"/>
            <a:ext cx="22587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400" dirty="0">
                <a:solidFill>
                  <a:schemeClr val="bg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rPr>
              <a:t>www.vsgwigoltingen.ch</a:t>
            </a:r>
            <a:endParaRPr lang="de-CH" sz="1400" dirty="0">
              <a:solidFill>
                <a:schemeClr val="bg1"/>
              </a:solidFill>
              <a:latin typeface="Century Gothic" panose="020B0502020202020204" pitchFamily="34" charset="0"/>
              <a:ea typeface="Helvetica Neue UltraLight" panose="020002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458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</Words>
  <Application>Microsoft Office PowerPoint</Application>
  <PresentationFormat>A4-Papier (210 x 297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Century Gothic</vt:lpstr>
      <vt:lpstr>Helvetica Neue UltraLight</vt:lpstr>
      <vt:lpstr>Wingdings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Rachel Doebeli</dc:creator>
  <cp:lastModifiedBy>Rachel Doebeli</cp:lastModifiedBy>
  <cp:revision>45</cp:revision>
  <dcterms:created xsi:type="dcterms:W3CDTF">2024-04-29T13:53:05Z</dcterms:created>
  <dcterms:modified xsi:type="dcterms:W3CDTF">2025-10-03T13:18:48Z</dcterms:modified>
</cp:coreProperties>
</file>